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m4a" ContentType="audio/mp4"/>
  <Default Extension="wmf" ContentType="image/x-wmf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ink/ink1.xml" ContentType="application/inkml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9" autoAdjust="0"/>
    <p:restoredTop sz="94660"/>
  </p:normalViewPr>
  <p:slideViewPr>
    <p:cSldViewPr snapToGrid="0">
      <p:cViewPr varScale="1">
        <p:scale>
          <a:sx n="80" d="100"/>
          <a:sy n="80" d="100"/>
        </p:scale>
        <p:origin x="7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28.36041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7-12-17T23:00:52.65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2266 8616 0</inkml:trace>
</inkml:ink>
</file>

<file path=ppt/media/image1.png>
</file>

<file path=ppt/media/image2.wmf>
</file>

<file path=ppt/media/image3.wmf>
</file>

<file path=ppt/media/image4.wmf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0F9D92-09C6-4181-8FE9-73BE646AC5D5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02D00-93E9-459C-8FD1-D3308926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110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MyProject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 the war file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MyProject.war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\Tomcat\8\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webapps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the tomcat server by \Tomcat\8\bin\startup.bat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 the \Tomcat\8\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wtpwebapps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MyProject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\WEB-INF\MyProject-servlet.xml to configure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datasource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Highlighted the values that need to be added for data access layer configuration.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&lt;bean id="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datasource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class="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org.springframework.jdbc.datasource.DriverManagerDataSource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driverClassName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value="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oracle.jdbc.driver.OracleDriver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value="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jdbc:oracle:thin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:@(DESCRIPTION=(ENABLE=BROKEN)(ADDRESS_LIST=(ADDRESS=(PROTOCOL=TCP)(HOST=localhost)(PORT=1530)))(CONNECT_DATA=(SERVICE_NAME=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orcl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)(SERVER=DEDICATED)))"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name="username" value="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scott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name="password" value="tiger"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&lt;/bean&gt;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Stop the server by running by \Tomcat\8\bin\shutdown.bat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Restart the tomcat server by \Tomcat\8\bin\startup.bat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 the application using URL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http://localhost:8080/MyProject/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D02D00-93E9-459C-8FD1-D330892634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59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D02D00-93E9-459C-8FD1-D330892634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996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BA5B-8B83-42CE-843D-3C8865C74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35598E-E1A4-48B4-8F7E-AA5E7672B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39520-821A-4E1F-ADAC-696AADE7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BE7D9-853D-497D-A6AB-532020626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B3B0D-6411-4491-AB13-9860ED5DA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20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042AE-CC1A-460E-BD46-C9D9EA3D2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3875CD-FE59-47B9-8DA0-5FDE2C997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BC884-3196-4630-AF33-68BD8AE93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FD3FF-1FFF-437F-AC4B-8BECFAE3D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3FC31-AB6B-4D40-B17C-8D25F17D3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0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15A00D-252E-44CC-B3CD-3BFF05F1E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C8AD48-4BB6-4D8D-986A-E69E80E167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29F03-F54E-4A9C-BFA3-C8DD6F5A0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AC61D-E583-4CC9-AD82-AC661620B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9C8B6-D7A0-43E3-8947-654A8A032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61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F1613-9DF9-4C3E-842B-A09D5B5B3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45273-E4FA-41E6-B4C1-343E3CFE8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1CDFC-1EB2-4F71-A4F8-6D89708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B24E2-1F2C-42FA-8069-C01C3149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F505F-A059-42EC-8A99-4EEF6D0AF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95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E9827-A7D2-41EC-BBF4-796D48B81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B3B9C7-3D66-41C1-8B4D-0CE80BB26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F5007-DA16-41A8-973D-0AF5C949A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54EB1-F686-4D97-A957-EEB643339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E51A2-6777-4E83-A640-5A98E83D2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88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9A927-F8FB-449E-8317-BB3E1127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D2350-F583-4018-8CFA-6DA5812EC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FF2935-AC57-4122-A33D-D3E6D5010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98230-BA67-48C6-B340-6DC42A67F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83E2E-0496-4D71-9023-E99F5AA72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1A7AE-1A95-4A7B-901A-2AB6C8108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5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39C5B-20D0-42B5-949A-B3F304C80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E9FCB-353E-4459-86FA-498B80A70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E7FCB-1A3D-4238-9788-E86D3B7CB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8E6704-DC6C-4042-B242-9B313A93C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AF016F-6CFE-4D7B-8D66-D4E620FE52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4ABECE-4E08-40EA-9588-1AC78DA41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A34E43-AA44-4C28-94F4-3D1289BE4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DAC925-EE72-4C6B-9558-90E10167F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7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CCD61-F11C-4D65-A8A8-198C8A936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16A6FC-CDB6-4C4A-B7F7-F34758A0C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A15982-1748-42E1-BC09-CBCF8F8B9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2F16CF-A44B-4615-9C64-3FEF241E6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289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AD3D07-5E97-4888-A553-C54CC35FD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FC0AAF-DE05-4232-A551-F600C5FE7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B1251-79EC-4BD0-B8D8-9680A8B85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38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C97C-7E82-4454-B67F-F9CEABCB7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867F1-28AF-49A4-B4EB-53A2E2107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97ADA7-6DBA-4C02-90F8-545264D25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A78555-2A14-490B-88C4-58F68E459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91A51-A4CC-4DA6-B462-6B3006D57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04D9A-941E-48E5-98A2-BBB243080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816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68446-61F4-4885-AFE8-BDCA0F956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356CBA-7254-4017-A857-D54DD49F46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8C3E37-9090-47A1-B85E-173025842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8E51A1-4987-45B2-8609-1103B1D30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B1BC85-8E7C-48E6-8106-27A6BA850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C2F32F-507B-4C94-8FB8-3BA98D9E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055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7B4E8E-A0CC-43E9-A012-3AEFA02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94CA1-50DF-4B1E-B19A-67F3CAD3F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89C8F-9782-4B81-B710-8436CFE906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254D3-69CB-4011-B1A5-57FDC0AC604C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58E2F-3BA9-45E3-988D-315364D148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9F3F5-8460-444B-A229-04B2ACEF68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71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://localhost:8983/solr/#/archived_extractions" TargetMode="External"/><Relationship Id="rId13" Type="http://schemas.openxmlformats.org/officeDocument/2006/relationships/image" Target="../media/image2.wmf"/><Relationship Id="rId3" Type="http://schemas.microsoft.com/office/2007/relationships/media" Target="../media/media3.m4a"/><Relationship Id="rId7" Type="http://schemas.openxmlformats.org/officeDocument/2006/relationships/hyperlink" Target="https://tomcat.apache.org/download-80.cgi" TargetMode="External"/><Relationship Id="rId12" Type="http://schemas.openxmlformats.org/officeDocument/2006/relationships/oleObject" Target="../embeddings/oleObject1.bin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hyperlink" Target="http://www.apache.org/dyn/closer.lua/lucene/solr/7.1.0" TargetMode="Externa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3.wmf"/><Relationship Id="rId10" Type="http://schemas.openxmlformats.org/officeDocument/2006/relationships/image" Target="../media/image2.emf"/><Relationship Id="rId4" Type="http://schemas.openxmlformats.org/officeDocument/2006/relationships/audio" Target="../media/media3.m4a"/><Relationship Id="rId9" Type="http://schemas.openxmlformats.org/officeDocument/2006/relationships/customXml" Target="../ink/ink1.xml"/><Relationship Id="rId14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4.m4a"/><Relationship Id="rId7" Type="http://schemas.openxmlformats.org/officeDocument/2006/relationships/hyperlink" Target="http://localhost:8080/MyProject/addIndex" TargetMode="Externa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4.wmf"/><Relationship Id="rId4" Type="http://schemas.openxmlformats.org/officeDocument/2006/relationships/audio" Target="../media/media4.m4a"/><Relationship Id="rId9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microsoft.com/office/2007/relationships/media" Target="../media/media5.m4a"/><Relationship Id="rId7" Type="http://schemas.openxmlformats.org/officeDocument/2006/relationships/image" Target="../media/image1.png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hyperlink" Target="http://localhost:8080/MyProject/textSearch.mcs" TargetMode="Externa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m4a"/><Relationship Id="rId9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hyperlink" Target="http://localhost:8983/solr/#/archived_extractions/query" TargetMode="Externa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FC927-FAFD-4FAF-BB98-42C9F294BB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Evaluation Framework for Alternative Information Retrieval Methods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95A53-2B20-45AE-BD8F-AE956FF110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Oracle Free Text Search Vs</a:t>
            </a:r>
          </a:p>
          <a:p>
            <a:r>
              <a:rPr lang="en-US" dirty="0"/>
              <a:t>Apache </a:t>
            </a:r>
            <a:r>
              <a:rPr lang="en-US" dirty="0" err="1"/>
              <a:t>Solr</a:t>
            </a:r>
            <a:r>
              <a:rPr lang="en-US" dirty="0"/>
              <a:t> 7.1.0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4203AE9-31C8-42F4-9EDA-325E1B74E8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2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860"/>
    </mc:Choice>
    <mc:Fallback xmlns="">
      <p:transition spd="slow" advTm="38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09315-9B51-4376-9F28-B77088370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1700"/>
          </a:xfrm>
        </p:spPr>
        <p:txBody>
          <a:bodyPr/>
          <a:lstStyle/>
          <a:p>
            <a:pPr algn="ctr"/>
            <a:r>
              <a:rPr lang="en-US" dirty="0"/>
              <a:t>Additional Notes Continued..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5114F-D35F-42E5-983C-CBD664502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presented this Oracle Vs </a:t>
            </a:r>
            <a:r>
              <a:rPr lang="en-US" dirty="0" err="1"/>
              <a:t>Solr</a:t>
            </a:r>
            <a:r>
              <a:rPr lang="en-US" dirty="0"/>
              <a:t> comparison to Architecture team, Team leads and Business user. They were happy with the progress.</a:t>
            </a:r>
          </a:p>
          <a:p>
            <a:r>
              <a:rPr lang="en-US" dirty="0"/>
              <a:t>I was asked to explore how to search for words with </a:t>
            </a:r>
            <a:r>
              <a:rPr lang="en-US" dirty="0" err="1"/>
              <a:t>hypen</a:t>
            </a:r>
            <a:r>
              <a:rPr lang="en-US" dirty="0"/>
              <a:t> – </a:t>
            </a:r>
            <a:r>
              <a:rPr lang="en-US" dirty="0" err="1"/>
              <a:t>eg:T-Cell</a:t>
            </a:r>
            <a:r>
              <a:rPr lang="en-US" dirty="0"/>
              <a:t> Chronic Lymphocytic Leukemia. I am exploring usage of </a:t>
            </a:r>
            <a:r>
              <a:rPr lang="en-US" dirty="0" err="1"/>
              <a:t>solr.WordDelimiterFilterFactory</a:t>
            </a:r>
            <a:r>
              <a:rPr lang="en-US" dirty="0"/>
              <a:t> to implement the enhance the search to search for hyphenated words.</a:t>
            </a:r>
          </a:p>
          <a:p>
            <a:r>
              <a:rPr lang="en-US" dirty="0"/>
              <a:t>Also I am working on implementation of highlight options to highlight key words in the returned results.</a:t>
            </a:r>
          </a:p>
          <a:p>
            <a:r>
              <a:rPr lang="en-US" dirty="0"/>
              <a:t>I started with Lucene standard query in my evaluation. Working on enhancement to use </a:t>
            </a:r>
            <a:r>
              <a:rPr lang="en-US" dirty="0" err="1"/>
              <a:t>edisMax</a:t>
            </a:r>
            <a:r>
              <a:rPr lang="en-US" dirty="0"/>
              <a:t> advanced query.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497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BF7F8-113A-492B-A391-CB9EE0779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944FE-82E4-42DD-8D2A-2F803B57C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 got interest in </a:t>
            </a:r>
            <a:r>
              <a:rPr lang="en-US" dirty="0" err="1"/>
              <a:t>Solr</a:t>
            </a:r>
            <a:r>
              <a:rPr lang="en-US" dirty="0"/>
              <a:t> after finding out it uses Okapi BM25 for relevance which is explained in detail in CS-410 course.</a:t>
            </a:r>
          </a:p>
          <a:p>
            <a:r>
              <a:rPr lang="en-US" dirty="0"/>
              <a:t>Now working on a real project to implement the software for enterprise relevance search. I am grateful to professor and instructors for very informative course. Thank you very much!!.</a:t>
            </a:r>
          </a:p>
          <a:p>
            <a:r>
              <a:rPr lang="en-US" dirty="0"/>
              <a:t>Please let me know if you need additional details about my project work. Since the text I used to index in my project cannot be shared I did not share the test data. Thanks again. </a:t>
            </a:r>
          </a:p>
        </p:txBody>
      </p:sp>
    </p:spTree>
    <p:extLst>
      <p:ext uri="{BB962C8B-B14F-4D97-AF65-F5344CB8AC3E}">
        <p14:creationId xmlns:p14="http://schemas.microsoft.com/office/powerpoint/2010/main" val="3610200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Creation of Text Index using Oracle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Prerequisite</a:t>
            </a:r>
          </a:p>
          <a:p>
            <a:pPr lvl="1"/>
            <a:r>
              <a:rPr lang="en-US" dirty="0"/>
              <a:t>Availability of a installed Oracle database 12c.(backward compatible so even 11g or 10g is fine)</a:t>
            </a:r>
          </a:p>
          <a:p>
            <a:pPr lvl="1"/>
            <a:r>
              <a:rPr lang="en-US" dirty="0"/>
              <a:t>A user with create table and create domain index privileges.</a:t>
            </a:r>
          </a:p>
          <a:p>
            <a:pPr lvl="1"/>
            <a:r>
              <a:rPr lang="en-US" dirty="0"/>
              <a:t>Nice to have a client tool like SQL developer or PL/SQL Developer</a:t>
            </a:r>
          </a:p>
          <a:p>
            <a:pPr marL="0" indent="0">
              <a:buNone/>
            </a:pPr>
            <a:r>
              <a:rPr lang="en-US" dirty="0"/>
              <a:t>Steps for Table and Index creation</a:t>
            </a:r>
          </a:p>
          <a:p>
            <a:pPr lvl="1"/>
            <a:r>
              <a:rPr lang="en-US" dirty="0"/>
              <a:t>Run the create table script given in the implementation section of the technical documentation.</a:t>
            </a:r>
          </a:p>
          <a:p>
            <a:pPr lvl="1"/>
            <a:r>
              <a:rPr lang="en-US" dirty="0"/>
              <a:t>Run the index creation script given in the implementation section of the technical documentation.</a:t>
            </a:r>
          </a:p>
          <a:p>
            <a:pPr lvl="1"/>
            <a:r>
              <a:rPr lang="en-US" dirty="0"/>
              <a:t>Insert data with required values. Oracle indexes data when insert happens using Salton’s algorithm.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9EF4E72-A152-4A51-A9EE-02732BCBBEC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977831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16421">
        <p15:prstTrans prst="peelOff"/>
      </p:transition>
    </mc:Choice>
    <mc:Fallback xmlns="">
      <p:transition spd="slow" advTm="1164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Creation of Text Index using </a:t>
            </a:r>
            <a:r>
              <a:rPr lang="en-US" dirty="0" err="1"/>
              <a:t>Solr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/>
              <a:t>PreRequisite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Download and install </a:t>
            </a:r>
            <a:r>
              <a:rPr lang="en-US" dirty="0" err="1"/>
              <a:t>Solr</a:t>
            </a:r>
            <a:r>
              <a:rPr lang="en-US" dirty="0"/>
              <a:t> 7.1.0 from </a:t>
            </a:r>
            <a:r>
              <a:rPr lang="en-US" dirty="0">
                <a:hlinkClick r:id="rId6"/>
              </a:rPr>
              <a:t>http://www.apache.org/dyn/closer.lua/lucene/solr/7.1.0</a:t>
            </a:r>
            <a:endParaRPr lang="en-US" dirty="0"/>
          </a:p>
          <a:p>
            <a:pPr lvl="1"/>
            <a:r>
              <a:rPr lang="en-US" dirty="0"/>
              <a:t>Apache Tomcat Server  for deploying web application of this project. </a:t>
            </a:r>
            <a:r>
              <a:rPr lang="en-US" dirty="0">
                <a:hlinkClick r:id="rId7"/>
              </a:rPr>
              <a:t>https://tomcat.apache.org/download-80.cgi</a:t>
            </a:r>
            <a:endParaRPr lang="en-US" dirty="0"/>
          </a:p>
          <a:p>
            <a:pPr lvl="1"/>
            <a:r>
              <a:rPr lang="en-US" dirty="0"/>
              <a:t>This web application uses Spring MVC and Spring JDBC Template for data access.  Configuration of </a:t>
            </a:r>
            <a:r>
              <a:rPr lang="en-US" dirty="0" err="1"/>
              <a:t>datasource</a:t>
            </a:r>
            <a:r>
              <a:rPr lang="en-US" dirty="0"/>
              <a:t> is required in MyProject-servlet.xml file.</a:t>
            </a:r>
          </a:p>
          <a:p>
            <a:pPr marL="0" indent="0">
              <a:buNone/>
            </a:pPr>
            <a:r>
              <a:rPr lang="en-US" dirty="0"/>
              <a:t>Steps for </a:t>
            </a:r>
            <a:r>
              <a:rPr lang="en-US" dirty="0" err="1"/>
              <a:t>SolrIndex</a:t>
            </a:r>
            <a:r>
              <a:rPr lang="en-US" dirty="0"/>
              <a:t> creation</a:t>
            </a:r>
          </a:p>
          <a:p>
            <a:pPr lvl="1"/>
            <a:r>
              <a:rPr lang="en-US" dirty="0"/>
              <a:t>Create a folder “</a:t>
            </a:r>
            <a:r>
              <a:rPr lang="en-US" dirty="0" err="1"/>
              <a:t>archived_extractions</a:t>
            </a:r>
            <a:r>
              <a:rPr lang="en-US" dirty="0"/>
              <a:t>” inside \solr-7.1.0\server\</a:t>
            </a:r>
            <a:r>
              <a:rPr lang="en-US" dirty="0" err="1"/>
              <a:t>solr</a:t>
            </a:r>
            <a:r>
              <a:rPr lang="en-US" dirty="0"/>
              <a:t> directory.</a:t>
            </a:r>
          </a:p>
          <a:p>
            <a:pPr lvl="1"/>
            <a:r>
              <a:rPr lang="en-US" dirty="0"/>
              <a:t>Copy solrconfig.xml and schema.xml to \solr-7.1.0\server\</a:t>
            </a:r>
            <a:r>
              <a:rPr lang="en-US" dirty="0" err="1"/>
              <a:t>solr</a:t>
            </a:r>
            <a:r>
              <a:rPr lang="en-US" dirty="0"/>
              <a:t> \</a:t>
            </a:r>
            <a:r>
              <a:rPr lang="en-US" dirty="0" err="1"/>
              <a:t>archived_extractions</a:t>
            </a:r>
            <a:r>
              <a:rPr lang="en-US" dirty="0"/>
              <a:t> directory. (Also attached as link in the top of the slide)</a:t>
            </a:r>
          </a:p>
          <a:p>
            <a:pPr lvl="1"/>
            <a:r>
              <a:rPr lang="en-US" dirty="0"/>
              <a:t>Start the </a:t>
            </a:r>
            <a:r>
              <a:rPr lang="en-US" dirty="0" err="1"/>
              <a:t>Solr</a:t>
            </a:r>
            <a:r>
              <a:rPr lang="en-US" dirty="0"/>
              <a:t> server using command prompt using Command -&gt; </a:t>
            </a:r>
            <a:r>
              <a:rPr lang="en-US" dirty="0" err="1"/>
              <a:t>Solr</a:t>
            </a:r>
            <a:r>
              <a:rPr lang="en-US" dirty="0"/>
              <a:t> Start.</a:t>
            </a:r>
          </a:p>
          <a:p>
            <a:pPr lvl="1"/>
            <a:r>
              <a:rPr lang="en-US" dirty="0"/>
              <a:t>Check the successful server start by accessing admin page using URL - </a:t>
            </a:r>
            <a:r>
              <a:rPr lang="en-US" dirty="0">
                <a:hlinkClick r:id="rId8"/>
              </a:rPr>
              <a:t>http://localhost:8983/solr/#/archived_extractions</a:t>
            </a:r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140E061-7835-467B-B977-D84A3C71BD63}"/>
                  </a:ext>
                </a:extLst>
              </p14:cNvPr>
              <p14:cNvContentPartPr/>
              <p14:nvPr/>
            </p14:nvContentPartPr>
            <p14:xfrm>
              <a:off x="815760" y="3101760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140E061-7835-467B-B977-D84A3C71BD6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99920" y="3038400"/>
                <a:ext cx="31680" cy="12708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1808BAA-8C5C-4013-9139-CF2ED69FB1A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386D26D-0D53-42B6-9085-1614874B2C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3363665"/>
              </p:ext>
            </p:extLst>
          </p:nvPr>
        </p:nvGraphicFramePr>
        <p:xfrm>
          <a:off x="2952751" y="1340528"/>
          <a:ext cx="819150" cy="709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Packager Shell Object" showAsIcon="1" r:id="rId12" imgW="914400" imgH="792360" progId="Package">
                  <p:embed/>
                </p:oleObj>
              </mc:Choice>
              <mc:Fallback>
                <p:oleObj name="Packager Shell Object" showAsIcon="1" r:id="rId12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952751" y="1340528"/>
                        <a:ext cx="819150" cy="709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436BF47-7649-4015-84C6-6CCF2B5166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3764499"/>
              </p:ext>
            </p:extLst>
          </p:nvPr>
        </p:nvGraphicFramePr>
        <p:xfrm>
          <a:off x="3793981" y="1279748"/>
          <a:ext cx="819150" cy="7096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3" name="Packager Shell Object" showAsIcon="1" r:id="rId14" imgW="914400" imgH="792360" progId="Package">
                  <p:embed/>
                </p:oleObj>
              </mc:Choice>
              <mc:Fallback>
                <p:oleObj name="Packager Shell Object" showAsIcon="1" r:id="rId14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793981" y="1279748"/>
                        <a:ext cx="819150" cy="7096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14196817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02848">
        <p15:prstTrans prst="peelOff"/>
      </p:transition>
    </mc:Choice>
    <mc:Fallback xmlns="">
      <p:transition spd="slow" advTm="2028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Contd.. Creation of Text Index using </a:t>
            </a:r>
            <a:r>
              <a:rPr lang="en-US" dirty="0" err="1"/>
              <a:t>Solr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Steps for </a:t>
            </a:r>
            <a:r>
              <a:rPr lang="en-US" dirty="0" err="1"/>
              <a:t>SolrIndex</a:t>
            </a:r>
            <a:r>
              <a:rPr lang="en-US" dirty="0"/>
              <a:t> creation </a:t>
            </a:r>
          </a:p>
          <a:p>
            <a:pPr lvl="1"/>
            <a:r>
              <a:rPr lang="en-US" dirty="0"/>
              <a:t>Please refer to section 2.3 Installing </a:t>
            </a:r>
            <a:r>
              <a:rPr lang="en-US" dirty="0" err="1"/>
              <a:t>MyProject</a:t>
            </a:r>
            <a:r>
              <a:rPr lang="en-US" dirty="0"/>
              <a:t> Web application of technical documentation for detailed steps.(Also attached technical documentation to this slide above)</a:t>
            </a:r>
          </a:p>
          <a:p>
            <a:pPr lvl="1"/>
            <a:r>
              <a:rPr lang="en-US" dirty="0"/>
              <a:t>Copy the project war file in Tomcat. Start the tomcat server. By default application will be listening in port 8080.</a:t>
            </a:r>
          </a:p>
          <a:p>
            <a:pPr lvl="1"/>
            <a:r>
              <a:rPr lang="en-US" dirty="0"/>
              <a:t>This application uses the table and data created for oracle free text search as source data. So make sure </a:t>
            </a:r>
            <a:r>
              <a:rPr lang="en-US" dirty="0" err="1"/>
              <a:t>datasource</a:t>
            </a:r>
            <a:r>
              <a:rPr lang="en-US" dirty="0"/>
              <a:t> is configured properly before calling </a:t>
            </a:r>
            <a:r>
              <a:rPr lang="en-US" dirty="0" err="1"/>
              <a:t>url</a:t>
            </a:r>
            <a:r>
              <a:rPr lang="en-US" dirty="0"/>
              <a:t> to add data to </a:t>
            </a:r>
            <a:r>
              <a:rPr lang="en-US" dirty="0" err="1"/>
              <a:t>Solr</a:t>
            </a:r>
            <a:r>
              <a:rPr lang="en-US" dirty="0"/>
              <a:t> Index.</a:t>
            </a:r>
          </a:p>
          <a:p>
            <a:pPr lvl="1"/>
            <a:r>
              <a:rPr lang="en-US" dirty="0"/>
              <a:t>Use this URL to create index- </a:t>
            </a:r>
            <a:r>
              <a:rPr lang="en-US" dirty="0">
                <a:hlinkClick r:id="rId7"/>
              </a:rPr>
              <a:t>http://localhost:8080/MyProject/addIndex</a:t>
            </a:r>
            <a:endParaRPr lang="en-US" dirty="0"/>
          </a:p>
          <a:p>
            <a:pPr lvl="1"/>
            <a:r>
              <a:rPr lang="en-US" dirty="0"/>
              <a:t>The above call will add one year(fiscal year 2017) worth of data to </a:t>
            </a:r>
            <a:r>
              <a:rPr lang="en-US" dirty="0" err="1"/>
              <a:t>Solr</a:t>
            </a:r>
            <a:r>
              <a:rPr lang="en-US" dirty="0"/>
              <a:t> Index.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C789E75-E8B9-49E1-BF7D-EFEF0344426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020D7D8-0E31-4774-AF3D-1C581CC316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4085791"/>
              </p:ext>
            </p:extLst>
          </p:nvPr>
        </p:nvGraphicFramePr>
        <p:xfrm>
          <a:off x="4981575" y="1212850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Acrobat Document" showAsIcon="1" r:id="rId9" imgW="914400" imgH="792360" progId="AcroExch.Document.DC">
                  <p:embed/>
                </p:oleObj>
              </mc:Choice>
              <mc:Fallback>
                <p:oleObj name="Acrobat Document" showAsIcon="1" r:id="rId9" imgW="914400" imgH="79236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81575" y="1212850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9133920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27809">
        <p15:prstTrans prst="peelOff"/>
      </p:transition>
    </mc:Choice>
    <mc:Fallback xmlns="">
      <p:transition spd="slow" advTm="2278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Step1: Store explicit feedback for each query term.</a:t>
            </a:r>
          </a:p>
          <a:p>
            <a:pPr lvl="1"/>
            <a:r>
              <a:rPr lang="en-US" dirty="0"/>
              <a:t> Upload data collected from explicit user feed back to  stats table </a:t>
            </a:r>
            <a:r>
              <a:rPr lang="en-US" dirty="0" err="1"/>
              <a:t>stats_calc</a:t>
            </a:r>
            <a:r>
              <a:rPr lang="en-US" dirty="0"/>
              <a:t>. Refer for scripts in step 1 of section 3. Usage section in technical documentation.</a:t>
            </a:r>
          </a:p>
          <a:p>
            <a:pPr marL="0" indent="0">
              <a:buNone/>
            </a:pPr>
            <a:r>
              <a:rPr lang="en-US" dirty="0"/>
              <a:t>Step2: Store Oracle search results for each query term.</a:t>
            </a:r>
          </a:p>
          <a:p>
            <a:pPr lvl="1"/>
            <a:r>
              <a:rPr lang="en-US" dirty="0"/>
              <a:t>For each term run the </a:t>
            </a:r>
            <a:r>
              <a:rPr lang="en-US" dirty="0" err="1"/>
              <a:t>sql</a:t>
            </a:r>
            <a:r>
              <a:rPr lang="en-US" dirty="0"/>
              <a:t> script in SQL plus prompt that will update or insert data to stats table </a:t>
            </a:r>
            <a:r>
              <a:rPr lang="en-US" dirty="0" err="1"/>
              <a:t>stats_calc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Refer for script in step2 of section 3. Usage section in technical documentation.</a:t>
            </a:r>
          </a:p>
          <a:p>
            <a:pPr marL="0" indent="0">
              <a:buNone/>
            </a:pPr>
            <a:r>
              <a:rPr lang="en-US" dirty="0"/>
              <a:t>Step3: </a:t>
            </a:r>
          </a:p>
          <a:p>
            <a:pPr lvl="1"/>
            <a:r>
              <a:rPr lang="en-US" dirty="0"/>
              <a:t>Use this URL to search for data from </a:t>
            </a:r>
            <a:r>
              <a:rPr lang="en-US" dirty="0" err="1"/>
              <a:t>Solr</a:t>
            </a:r>
            <a:r>
              <a:rPr lang="en-US" dirty="0"/>
              <a:t> index- </a:t>
            </a:r>
            <a:r>
              <a:rPr lang="en-US" dirty="0">
                <a:hlinkClick r:id="rId6"/>
              </a:rPr>
              <a:t>http://localhost:8080/MyProject/textSearch.mcs</a:t>
            </a:r>
            <a:endParaRPr lang="en-US" dirty="0"/>
          </a:p>
          <a:p>
            <a:pPr lvl="1"/>
            <a:r>
              <a:rPr lang="en-US" dirty="0"/>
              <a:t>Once a query term is entered and on click of Query button relevant data will be shown on the screen. On click of </a:t>
            </a:r>
            <a:r>
              <a:rPr lang="en-US" dirty="0" err="1"/>
              <a:t>AddtoStats</a:t>
            </a:r>
            <a:r>
              <a:rPr lang="en-US" dirty="0"/>
              <a:t> button, the stats will be stored to stats table </a:t>
            </a:r>
            <a:r>
              <a:rPr lang="en-US" dirty="0" err="1"/>
              <a:t>stats_calc</a:t>
            </a:r>
            <a:r>
              <a:rPr lang="en-US" dirty="0"/>
              <a:t>.(Refer to Section 5 Evaluation Framework Webpage Screenshots  to check how the screen will look like)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178339A-8176-42F7-937D-745CF00EA69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1B2C8F0-0C16-4421-B476-E4CC2C73FA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4979085"/>
              </p:ext>
            </p:extLst>
          </p:nvPr>
        </p:nvGraphicFramePr>
        <p:xfrm>
          <a:off x="8239125" y="1193800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Acrobat Document" showAsIcon="1" r:id="rId8" imgW="914400" imgH="792360" progId="AcroExch.Document.DC">
                  <p:embed/>
                </p:oleObj>
              </mc:Choice>
              <mc:Fallback>
                <p:oleObj name="Acrobat Document" showAsIcon="1" r:id="rId8" imgW="914400" imgH="792360" progId="AcroExch.Document.DC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020D7D8-0E31-4774-AF3D-1C581CC316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239125" y="1193800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2"/>
    </p:custDataLst>
    <p:extLst>
      <p:ext uri="{BB962C8B-B14F-4D97-AF65-F5344CB8AC3E}">
        <p14:creationId xmlns:p14="http://schemas.microsoft.com/office/powerpoint/2010/main" val="25148980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39121">
        <p15:prstTrans prst="peelOff"/>
      </p:transition>
    </mc:Choice>
    <mc:Fallback xmlns="">
      <p:transition spd="slow" advTm="2391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Contd.. 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Step3: </a:t>
            </a:r>
          </a:p>
          <a:p>
            <a:pPr lvl="1"/>
            <a:r>
              <a:rPr lang="en-US" dirty="0"/>
              <a:t>To verify results that are returned from my web application  queries can be executed in </a:t>
            </a:r>
            <a:r>
              <a:rPr lang="en-US" dirty="0" err="1"/>
              <a:t>SolrAdmin</a:t>
            </a:r>
            <a:r>
              <a:rPr lang="en-US" dirty="0"/>
              <a:t> using this link  </a:t>
            </a:r>
            <a:r>
              <a:rPr lang="en-US" dirty="0">
                <a:hlinkClick r:id="rId6"/>
              </a:rPr>
              <a:t>http://localhost:8983/solr/#/archived_extractions/query</a:t>
            </a:r>
            <a:r>
              <a:rPr lang="en-US" dirty="0"/>
              <a:t> and by entering parameter q -&gt; (</a:t>
            </a:r>
            <a:r>
              <a:rPr lang="en-US" dirty="0" err="1"/>
              <a:t>extractText</a:t>
            </a:r>
            <a:r>
              <a:rPr lang="en-US" dirty="0"/>
              <a:t>:"Knee Osteoarthritis"   AND fy:"2017")</a:t>
            </a:r>
          </a:p>
          <a:p>
            <a:pPr marL="0" indent="0">
              <a:buNone/>
            </a:pPr>
            <a:r>
              <a:rPr lang="en-US" dirty="0"/>
              <a:t>Step4: Precision, Recall and F-score calculation</a:t>
            </a:r>
          </a:p>
          <a:p>
            <a:pPr lvl="1"/>
            <a:r>
              <a:rPr lang="en-US" dirty="0"/>
              <a:t>Now </a:t>
            </a:r>
            <a:r>
              <a:rPr lang="en-US" dirty="0" err="1"/>
              <a:t>stats_calc</a:t>
            </a:r>
            <a:r>
              <a:rPr lang="en-US" dirty="0"/>
              <a:t> table has user feed back and system feedback. All we need to do is put them together to calculate precision , recall and F-score.</a:t>
            </a:r>
          </a:p>
          <a:p>
            <a:pPr lvl="1"/>
            <a:r>
              <a:rPr lang="en-US" dirty="0"/>
              <a:t>Precision  = TP/(TP+FP)</a:t>
            </a:r>
            <a:endParaRPr lang="en-US" sz="2000" dirty="0"/>
          </a:p>
          <a:p>
            <a:pPr lvl="1"/>
            <a:r>
              <a:rPr lang="en-US" dirty="0"/>
              <a:t>Recall  =   TP/(TP+FN)</a:t>
            </a:r>
          </a:p>
          <a:p>
            <a:pPr lvl="1"/>
            <a:r>
              <a:rPr lang="en-US" dirty="0"/>
              <a:t>F1 =  2(P*R)/(P+R)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D9D7AF5-02DB-4824-8EFF-C9DBE61B120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831248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85610">
        <p15:prstTrans prst="peelOff"/>
      </p:transition>
    </mc:Choice>
    <mc:Fallback xmlns="">
      <p:transition spd="slow" advTm="856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Continued.. 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Step4 Continued: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D022B83-6D23-4904-AA6C-DAFFFB692C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217342"/>
              </p:ext>
            </p:extLst>
          </p:nvPr>
        </p:nvGraphicFramePr>
        <p:xfrm>
          <a:off x="1712898" y="1955265"/>
          <a:ext cx="4866639" cy="18589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62271">
                  <a:extLst>
                    <a:ext uri="{9D8B030D-6E8A-4147-A177-3AD203B41FA5}">
                      <a16:colId xmlns:a16="http://schemas.microsoft.com/office/drawing/2014/main" val="3960085446"/>
                    </a:ext>
                  </a:extLst>
                </a:gridCol>
                <a:gridCol w="1873786">
                  <a:extLst>
                    <a:ext uri="{9D8B030D-6E8A-4147-A177-3AD203B41FA5}">
                      <a16:colId xmlns:a16="http://schemas.microsoft.com/office/drawing/2014/main" val="691768264"/>
                    </a:ext>
                  </a:extLst>
                </a:gridCol>
                <a:gridCol w="1030582">
                  <a:extLst>
                    <a:ext uri="{9D8B030D-6E8A-4147-A177-3AD203B41FA5}">
                      <a16:colId xmlns:a16="http://schemas.microsoft.com/office/drawing/2014/main" val="2975227631"/>
                    </a:ext>
                  </a:extLst>
                </a:gridCol>
              </a:tblGrid>
              <a:tr h="61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User Y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User 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25471136"/>
                  </a:ext>
                </a:extLst>
              </a:tr>
              <a:tr h="61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System +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TP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FP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45720462"/>
                  </a:ext>
                </a:extLst>
              </a:tr>
              <a:tr h="61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System -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FN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TN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6157369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1328CC-B7CC-4431-A286-E73EC05083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578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2644">
        <p15:prstTrans prst="peelOff"/>
      </p:transition>
    </mc:Choice>
    <mc:Fallback xmlns="">
      <p:transition spd="slow" advTm="126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Continued.. 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320" y="143196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Step4 Continued: </a:t>
            </a:r>
          </a:p>
          <a:p>
            <a:pPr lvl="1"/>
            <a:r>
              <a:rPr lang="en-US" dirty="0"/>
              <a:t>Oracle free text search  TP = Count(records) where </a:t>
            </a:r>
            <a:r>
              <a:rPr lang="en-US" dirty="0" err="1"/>
              <a:t>oracle_fts_flag</a:t>
            </a:r>
            <a:r>
              <a:rPr lang="en-US" dirty="0"/>
              <a:t> = 1 and </a:t>
            </a:r>
            <a:r>
              <a:rPr lang="en-US" dirty="0" err="1"/>
              <a:t>gold_standard_flag</a:t>
            </a:r>
            <a:r>
              <a:rPr lang="en-US" dirty="0"/>
              <a:t> = 1</a:t>
            </a:r>
          </a:p>
          <a:p>
            <a:pPr lvl="1"/>
            <a:r>
              <a:rPr lang="en-US" dirty="0"/>
              <a:t>Oracle free text search FP = Count(records) where </a:t>
            </a:r>
            <a:r>
              <a:rPr lang="en-US" dirty="0" err="1"/>
              <a:t>oracle_fts_flag</a:t>
            </a:r>
            <a:r>
              <a:rPr lang="en-US" dirty="0"/>
              <a:t> = 1 and </a:t>
            </a:r>
            <a:r>
              <a:rPr lang="en-US" dirty="0" err="1"/>
              <a:t>gold_standard_flag</a:t>
            </a:r>
            <a:r>
              <a:rPr lang="en-US" dirty="0"/>
              <a:t> = 0</a:t>
            </a:r>
          </a:p>
          <a:p>
            <a:pPr lvl="1"/>
            <a:r>
              <a:rPr lang="en-US" dirty="0"/>
              <a:t>Oracle free text search FN= Count(records) where </a:t>
            </a:r>
            <a:r>
              <a:rPr lang="en-US" dirty="0" err="1"/>
              <a:t>oracle_fts_flag</a:t>
            </a:r>
            <a:r>
              <a:rPr lang="en-US" dirty="0"/>
              <a:t> = 0 and </a:t>
            </a:r>
            <a:r>
              <a:rPr lang="en-US" dirty="0" err="1"/>
              <a:t>gold_standard_flag</a:t>
            </a:r>
            <a:r>
              <a:rPr lang="en-US" dirty="0"/>
              <a:t> = 1</a:t>
            </a:r>
          </a:p>
          <a:p>
            <a:pPr lvl="1"/>
            <a:r>
              <a:rPr lang="en-US" dirty="0"/>
              <a:t>Oracle Precision free text (P) =  oracle </a:t>
            </a:r>
            <a:r>
              <a:rPr lang="en-US" dirty="0" err="1"/>
              <a:t>fts</a:t>
            </a:r>
            <a:r>
              <a:rPr lang="en-US" dirty="0"/>
              <a:t>  TP/(oracle </a:t>
            </a:r>
            <a:r>
              <a:rPr lang="en-US" dirty="0" err="1"/>
              <a:t>fts</a:t>
            </a:r>
            <a:r>
              <a:rPr lang="en-US" dirty="0"/>
              <a:t> TP +oracle </a:t>
            </a:r>
            <a:r>
              <a:rPr lang="en-US" dirty="0" err="1"/>
              <a:t>fts</a:t>
            </a:r>
            <a:r>
              <a:rPr lang="en-US" dirty="0"/>
              <a:t> FP)</a:t>
            </a:r>
          </a:p>
          <a:p>
            <a:pPr lvl="1"/>
            <a:r>
              <a:rPr lang="en-US" dirty="0"/>
              <a:t>Oracle Recall free text (R)=  oracle </a:t>
            </a:r>
            <a:r>
              <a:rPr lang="en-US" dirty="0" err="1"/>
              <a:t>fts</a:t>
            </a:r>
            <a:r>
              <a:rPr lang="en-US" dirty="0"/>
              <a:t>  TP/(oracle </a:t>
            </a:r>
            <a:r>
              <a:rPr lang="en-US" dirty="0" err="1"/>
              <a:t>fts</a:t>
            </a:r>
            <a:r>
              <a:rPr lang="en-US" dirty="0"/>
              <a:t> TP +oracle </a:t>
            </a:r>
            <a:r>
              <a:rPr lang="en-US" dirty="0" err="1"/>
              <a:t>fts</a:t>
            </a:r>
            <a:r>
              <a:rPr lang="en-US" dirty="0"/>
              <a:t> FN)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388B271-8C35-4891-968A-D6486A855B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95400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5321">
        <p15:prstTrans prst="peelOff"/>
      </p:transition>
    </mc:Choice>
    <mc:Fallback xmlns="">
      <p:transition spd="slow" advTm="1053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D953B-9842-475E-B374-CB35A24C3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3210"/>
          </a:xfrm>
        </p:spPr>
        <p:txBody>
          <a:bodyPr/>
          <a:lstStyle/>
          <a:p>
            <a:pPr algn="ctr"/>
            <a:r>
              <a:rPr lang="en-US" dirty="0"/>
              <a:t>Additional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024B-965E-48D4-9514-C89DB2462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9633"/>
            <a:ext cx="10515600" cy="4917330"/>
          </a:xfrm>
        </p:spPr>
        <p:txBody>
          <a:bodyPr/>
          <a:lstStyle/>
          <a:p>
            <a:r>
              <a:rPr lang="en-US" dirty="0"/>
              <a:t>I am working on evaluation of results utilizing various search features supported by oracle vs </a:t>
            </a:r>
            <a:r>
              <a:rPr lang="en-US" dirty="0" err="1"/>
              <a:t>Solr</a:t>
            </a:r>
            <a:r>
              <a:rPr lang="en-US" dirty="0"/>
              <a:t> -  search any term (OR) , search all term (AND) and proximity search (NEAR) </a:t>
            </a:r>
          </a:p>
          <a:p>
            <a:r>
              <a:rPr lang="en-US" dirty="0"/>
              <a:t>Also I am planning to use mean average precision results as an extension to support this evaluation.</a:t>
            </a:r>
          </a:p>
          <a:p>
            <a:r>
              <a:rPr lang="en-US" dirty="0"/>
              <a:t>Results for few terms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7EE6914-ECC6-4E5C-8B60-EB7258529B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457282"/>
              </p:ext>
            </p:extLst>
          </p:nvPr>
        </p:nvGraphicFramePr>
        <p:xfrm>
          <a:off x="3114675" y="3807800"/>
          <a:ext cx="5924550" cy="23336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19300">
                  <a:extLst>
                    <a:ext uri="{9D8B030D-6E8A-4147-A177-3AD203B41FA5}">
                      <a16:colId xmlns:a16="http://schemas.microsoft.com/office/drawing/2014/main" val="4258304781"/>
                    </a:ext>
                  </a:extLst>
                </a:gridCol>
                <a:gridCol w="1228725">
                  <a:extLst>
                    <a:ext uri="{9D8B030D-6E8A-4147-A177-3AD203B41FA5}">
                      <a16:colId xmlns:a16="http://schemas.microsoft.com/office/drawing/2014/main" val="4287486298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3487037073"/>
                    </a:ext>
                  </a:extLst>
                </a:gridCol>
                <a:gridCol w="1876425">
                  <a:extLst>
                    <a:ext uri="{9D8B030D-6E8A-4147-A177-3AD203B41FA5}">
                      <a16:colId xmlns:a16="http://schemas.microsoft.com/office/drawing/2014/main" val="1184425273"/>
                    </a:ext>
                  </a:extLst>
                </a:gridCol>
              </a:tblGrid>
              <a:tr h="3590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Search Term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Search Type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Oracle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Solr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23541137"/>
                  </a:ext>
                </a:extLst>
              </a:tr>
              <a:tr h="3590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Knee osteoarthritis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ExactMatch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159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160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77929019"/>
                  </a:ext>
                </a:extLst>
              </a:tr>
              <a:tr h="3590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rheumatoid arthritis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ExactMatch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1054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1060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6725759"/>
                  </a:ext>
                </a:extLst>
              </a:tr>
              <a:tr h="89754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amyloid nephropathy with urticaria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AnyMatch 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(Or condition)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3294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3333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45989083"/>
                  </a:ext>
                </a:extLst>
              </a:tr>
              <a:tr h="35901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Aβ 17-24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All Match (</a:t>
                      </a:r>
                      <a:r>
                        <a:rPr lang="en-US" sz="1100">
                          <a:effectLst/>
                        </a:rPr>
                        <a:t>And Condition)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444323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181352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14.1|8.4|8.9|19.9|34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8.5|12.1|35.4|5.6|17|57.5|4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4|3.4|136.3|49.2|3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2|69.2|56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4|37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26.7|10.7|11.3|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1082</Words>
  <Application>Microsoft Office PowerPoint</Application>
  <PresentationFormat>Widescreen</PresentationFormat>
  <Paragraphs>118</Paragraphs>
  <Slides>11</Slides>
  <Notes>2</Notes>
  <HiddenSlides>0</HiddenSlides>
  <MMClips>8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Package</vt:lpstr>
      <vt:lpstr>Adobe Acrobat Document</vt:lpstr>
      <vt:lpstr>Evaluation Framework for Alternative Information Retrieval Methods </vt:lpstr>
      <vt:lpstr>Creation of Text Index using Oracle</vt:lpstr>
      <vt:lpstr>Creation of Text Index using Solr</vt:lpstr>
      <vt:lpstr>Contd.. Creation of Text Index using Solr</vt:lpstr>
      <vt:lpstr>Calculating Statistics for Evaluation</vt:lpstr>
      <vt:lpstr>Contd.. Calculating Statistics for Evaluation</vt:lpstr>
      <vt:lpstr>Continued.. Calculating Statistics for Evaluation</vt:lpstr>
      <vt:lpstr>Continued.. Calculating Statistics for Evaluation</vt:lpstr>
      <vt:lpstr>Additional Notes</vt:lpstr>
      <vt:lpstr>Additional Notes Continued..</vt:lpstr>
      <vt:lpstr>Thank You!!!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Framework for Alternative Information Retrieval Methods </dc:title>
  <dc:creator>Pachiyappan, Kamalabharathy (NIH/OD) [C]</dc:creator>
  <cp:lastModifiedBy>Pachiyappan, Kamalabharathy (NIH/OD) [C]</cp:lastModifiedBy>
  <cp:revision>65</cp:revision>
  <dcterms:created xsi:type="dcterms:W3CDTF">2017-12-17T15:00:16Z</dcterms:created>
  <dcterms:modified xsi:type="dcterms:W3CDTF">2017-12-22T03:18:25Z</dcterms:modified>
</cp:coreProperties>
</file>

<file path=docProps/thumbnail.jpeg>
</file>